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0" r:id="rId5"/>
    <p:sldId id="293" r:id="rId6"/>
    <p:sldId id="291" r:id="rId7"/>
    <p:sldId id="295" r:id="rId8"/>
    <p:sldId id="296" r:id="rId9"/>
    <p:sldId id="298" r:id="rId10"/>
    <p:sldId id="297" r:id="rId11"/>
    <p:sldId id="294" r:id="rId12"/>
    <p:sldId id="299" r:id="rId13"/>
    <p:sldId id="300" r:id="rId14"/>
    <p:sldId id="301" r:id="rId15"/>
    <p:sldId id="309" r:id="rId16"/>
    <p:sldId id="311" r:id="rId17"/>
    <p:sldId id="302" r:id="rId18"/>
    <p:sldId id="303" r:id="rId19"/>
    <p:sldId id="304" r:id="rId20"/>
    <p:sldId id="310" r:id="rId21"/>
    <p:sldId id="305" r:id="rId22"/>
    <p:sldId id="306" r:id="rId23"/>
    <p:sldId id="312" r:id="rId24"/>
    <p:sldId id="313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E11535-958C-4920-863C-B895917A43BD}">
          <p14:sldIdLst>
            <p14:sldId id="290"/>
            <p14:sldId id="293"/>
            <p14:sldId id="291"/>
            <p14:sldId id="295"/>
            <p14:sldId id="296"/>
            <p14:sldId id="298"/>
            <p14:sldId id="297"/>
            <p14:sldId id="294"/>
            <p14:sldId id="299"/>
            <p14:sldId id="300"/>
            <p14:sldId id="301"/>
            <p14:sldId id="309"/>
            <p14:sldId id="311"/>
            <p14:sldId id="302"/>
            <p14:sldId id="303"/>
            <p14:sldId id="304"/>
            <p14:sldId id="310"/>
            <p14:sldId id="305"/>
            <p14:sldId id="306"/>
            <p14:sldId id="312"/>
            <p14:sldId id="313"/>
            <p14:sldId id="314"/>
          </p14:sldIdLst>
        </p14:section>
        <p14:section name="Untitled Section" id="{C1185FD8-05FC-42A3-9891-4DD1EE123B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ịnh Nguyễn Thanh" initials="TNT" lastIdx="1" clrIdx="0">
    <p:extLst>
      <p:ext uri="{19B8F6BF-5375-455C-9EA6-DF929625EA0E}">
        <p15:presenceInfo xmlns:p15="http://schemas.microsoft.com/office/powerpoint/2012/main" userId="e9b43a4b5e7ae9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FFED"/>
    <a:srgbClr val="8FA971"/>
    <a:srgbClr val="1C4C3C"/>
    <a:srgbClr val="F1EAE0"/>
    <a:srgbClr val="9F792F"/>
    <a:srgbClr val="785029"/>
    <a:srgbClr val="E3CEB2"/>
    <a:srgbClr val="648260"/>
    <a:srgbClr val="A49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76" y="264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eam-meeting-lecture-group-2044765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Quản LÍ KHO SGK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C0E02C-F7A1-FCC4-11A2-E245AD423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3"/>
            <a:ext cx="6391656" cy="2353147"/>
          </a:xfrm>
        </p:spPr>
        <p:txBody>
          <a:bodyPr/>
          <a:lstStyle/>
          <a:p>
            <a:pPr algn="l"/>
            <a:r>
              <a:rPr lang="vi-VN" dirty="0"/>
              <a:t>Giáo Viên: Phạm Trọng Huỳnh</a:t>
            </a:r>
          </a:p>
          <a:p>
            <a:pPr algn="l"/>
            <a:r>
              <a:rPr lang="vi-VN" dirty="0"/>
              <a:t>Nhóm 7:</a:t>
            </a:r>
          </a:p>
          <a:p>
            <a:pPr algn="l"/>
            <a:r>
              <a:rPr lang="vi-VN" dirty="0"/>
              <a:t>	Nguyễn Phước Đô</a:t>
            </a:r>
          </a:p>
          <a:p>
            <a:pPr algn="l"/>
            <a:r>
              <a:rPr lang="vi-VN" dirty="0"/>
              <a:t>	Nguyễn Thanh Thịnh</a:t>
            </a:r>
          </a:p>
          <a:p>
            <a:pPr algn="l"/>
            <a:r>
              <a:rPr lang="vi-VN" dirty="0"/>
              <a:t>	Phạm Hoàn Anh</a:t>
            </a:r>
          </a:p>
          <a:p>
            <a:pPr algn="l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LậP Trình Hướng Đối Tượng</a:t>
            </a:r>
            <a:endParaRPr lang="en-US" dirty="0"/>
          </a:p>
        </p:txBody>
      </p:sp>
      <p:pic>
        <p:nvPicPr>
          <p:cNvPr id="17" name="Picture Placeholder 7" descr="Blue and black butterfly perching on a plant&#10;">
            <a:extLst>
              <a:ext uri="{FF2B5EF4-FFF2-40B4-BE49-F238E27FC236}">
                <a16:creationId xmlns:a16="http://schemas.microsoft.com/office/drawing/2014/main" id="{5C3A1B84-CB5B-DC98-7DA5-8FAF1E7A1B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8" b="3038"/>
          <a:stretch/>
        </p:blipFill>
        <p:spPr>
          <a:xfrm>
            <a:off x="6782765" y="1"/>
            <a:ext cx="5409235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frican bush viper venomous snake">
            <a:extLst>
              <a:ext uri="{FF2B5EF4-FFF2-40B4-BE49-F238E27FC236}">
                <a16:creationId xmlns:a16="http://schemas.microsoft.com/office/drawing/2014/main" id="{91E69EF9-1FD5-1D45-7A3F-824B7F8C32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" r="59"/>
          <a:stretch/>
        </p:blipFill>
        <p:spPr>
          <a:xfrm flipH="1">
            <a:off x="0" y="0"/>
            <a:ext cx="12192000" cy="316382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C4AD93-49F4-3F73-D8BF-3FB83775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Lấy mã trên gmail người dùng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698C6-CD46-FE61-F063-DF671040C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430" y="3429000"/>
            <a:ext cx="3143412" cy="876345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EBD07C-E957-2765-6976-5451DC377B5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94B490-98B2-6659-50EE-63A272A1F3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CEE0B-286A-B4B1-59D3-B44369D8B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236" y="3324985"/>
            <a:ext cx="4007230" cy="3379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F11F4-A048-AF86-5E3B-C0D1C7743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236" y="3261188"/>
            <a:ext cx="5384701" cy="34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6B25F-1BBC-028F-2886-86951B4A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Đăng nhập admin</a:t>
            </a:r>
            <a:endParaRPr lang="en-US" dirty="0"/>
          </a:p>
        </p:txBody>
      </p:sp>
      <p:pic>
        <p:nvPicPr>
          <p:cNvPr id="18" name="Picture Placeholder 17" descr="White rectangle on top of green leaves">
            <a:extLst>
              <a:ext uri="{FF2B5EF4-FFF2-40B4-BE49-F238E27FC236}">
                <a16:creationId xmlns:a16="http://schemas.microsoft.com/office/drawing/2014/main" id="{C5658170-4985-06FB-A21B-B719FD4E65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120"/>
          <a:stretch/>
        </p:blipFill>
        <p:spPr/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AB6D2F4-61C1-9D11-9CF3-A06A0CA0FC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A1E9B03-99B1-3B38-5B4C-BF744C2FAB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67C81-9F55-2BDB-6DBC-DF45C3EA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11" y="2350008"/>
            <a:ext cx="6101035" cy="42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1DA14-05D9-F7F3-E3AB-9C36BC1C384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85A55-D095-CF77-C09A-5447F39E8F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A6F5E-CC47-892B-BC5E-B4C946A8864D}"/>
              </a:ext>
            </a:extLst>
          </p:cNvPr>
          <p:cNvSpPr/>
          <p:nvPr/>
        </p:nvSpPr>
        <p:spPr>
          <a:xfrm>
            <a:off x="2195573" y="2967335"/>
            <a:ext cx="7800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Các chứng năng chung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086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C168A-1E4B-90CF-793C-8B70D27013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5B9C3-C830-6852-80FE-0B16CAE73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660E5-21A7-D6CD-1FB7-507332C8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59" y="24627"/>
            <a:ext cx="7027817" cy="68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58506F-D037-DD23-C29C-9B760ABC8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7209" cy="697556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F057-4E83-84EE-7B13-31BB114549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04959-6794-F81C-228F-BE164DA7FD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6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A347-0554-212F-195F-BCD04435EF9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BCE24-99D0-DB3D-ADB6-A48C7C5413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1FCAB3-5C2E-3F98-23B4-476276BA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FA72C-DB7B-0906-81A4-C8E505050A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7E460-68DB-57DE-AAD7-2996CE3BEB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4D539-CA5F-135F-3538-133B054B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1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13911-B2C1-C649-009F-CBA6A3E1F3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40F65-F108-800C-31DD-09A9760646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75E71-C0C2-7105-53A0-83FE99F58F3B}"/>
              </a:ext>
            </a:extLst>
          </p:cNvPr>
          <p:cNvSpPr/>
          <p:nvPr/>
        </p:nvSpPr>
        <p:spPr>
          <a:xfrm>
            <a:off x="1593669" y="2194560"/>
            <a:ext cx="87608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Chức năng của admin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2E3B55-CF5A-DEB7-96DF-0798143E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19" y="3117890"/>
            <a:ext cx="6614733" cy="1457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DF51E3-A9AF-E64C-016D-ADF86248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33" y="2700465"/>
            <a:ext cx="6614733" cy="1457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65B7B3-EE55-F087-1A39-BC2429E2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33" y="2852865"/>
            <a:ext cx="6614733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33A61-06F7-BF4E-8912-8C9F857B32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FDC60-AF32-BB50-9801-993ED4C64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E2E2A-EE2A-71FC-A531-BD418B06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2"/>
            <a:ext cx="12192000" cy="68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4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3E62F-8B8E-6368-D514-1FE140D4FE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62607-9DDF-07CD-C7BB-7D14F06DC0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DE167-7B6A-5AD1-D31B-ECD3314A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Line of sheep walking on a grassy field">
            <a:extLst>
              <a:ext uri="{FF2B5EF4-FFF2-40B4-BE49-F238E27FC236}">
                <a16:creationId xmlns:a16="http://schemas.microsoft.com/office/drawing/2014/main" id="{3DC62460-0BE1-663E-6EC7-5D32CCFAA1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10"/>
                    </a14:imgEffect>
                    <a14:imgEffect>
                      <a14:saturation sat="139000"/>
                    </a14:imgEffect>
                    <a14:imgEffect>
                      <a14:brightnessContrast bright="-1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0" y="-23150"/>
            <a:ext cx="12192000" cy="3730752"/>
          </a:xfr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D2FC237F-CDB1-8E36-1186-413A45FC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thuyết trình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06523" y="4071220"/>
            <a:ext cx="1461261" cy="1890667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291481" cy="538473"/>
          </a:xfrm>
        </p:spPr>
        <p:txBody>
          <a:bodyPr/>
          <a:lstStyle/>
          <a:p>
            <a:r>
              <a:rPr lang="vi-VN" b="1" dirty="0"/>
              <a:t>Định nghĩa vấn đề</a:t>
            </a:r>
            <a:endParaRPr lang="en-US" b="1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D4D6F49-126A-8B9A-DCC4-9FED7564E2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22428" y="4028548"/>
            <a:ext cx="1534463" cy="2006491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8AC3-61BE-3510-6F5D-87F8E2B29E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vi-VN" b="1" dirty="0"/>
              <a:t>Mục tiêu</a:t>
            </a:r>
            <a:endParaRPr lang="en-US" b="1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D0253CA-32E4-E334-573B-E05E325C49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67043" y="4071221"/>
            <a:ext cx="1568067" cy="1963818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9DF8967-B016-435D-E4C1-59BDE275C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vi-VN" b="1" dirty="0"/>
              <a:t>Chức năng ứng dụng</a:t>
            </a:r>
            <a:endParaRPr lang="en-US" b="1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C5F2A49-3CA3-28A0-CFDC-859B87F44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4171" y="4088637"/>
            <a:ext cx="1568066" cy="1963817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992A5432-0C7B-3D81-4B0F-5A308B599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vi-VN" b="1" dirty="0"/>
              <a:t>Thử nghiệm hệ thống</a:t>
            </a:r>
            <a:endParaRPr lang="en-US" b="1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316755AD-2E77-26D9-BB8D-E27030BF01C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10827" y="4071221"/>
            <a:ext cx="1374649" cy="2077030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0955C5E-F740-803E-605E-7A855D5396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vi-VN" b="1" dirty="0"/>
              <a:t>Kết luận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D7B2B-AA14-BE57-D114-9C57A3494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84" y="4709312"/>
            <a:ext cx="538473" cy="538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EA6D47-3B8E-B9A8-51AF-F9780A2EA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279" y="4626864"/>
            <a:ext cx="624960" cy="624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E83FD6-5E24-9B8A-DB84-93EEE4A26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569" y="4769601"/>
            <a:ext cx="502811" cy="5028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D721A9-EA62-F6BD-8E64-6C270675F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181" y="4709312"/>
            <a:ext cx="502811" cy="5028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65582A-8149-4C99-E37B-33E602D50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0644" y="4762718"/>
            <a:ext cx="502811" cy="5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3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D45D-9CF2-F186-68A6-B320651616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03B69-A1BC-7BFB-0DB7-E50B5016EC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65E345-4C46-44E7-E577-AF5156FC8E2D}"/>
              </a:ext>
            </a:extLst>
          </p:cNvPr>
          <p:cNvSpPr/>
          <p:nvPr/>
        </p:nvSpPr>
        <p:spPr>
          <a:xfrm>
            <a:off x="173736" y="1414036"/>
            <a:ext cx="285228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vi-V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Kết luận</a:t>
            </a:r>
          </a:p>
          <a:p>
            <a:r>
              <a:rPr lang="vi-V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05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494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DCF4-8314-BF64-EF66-0196FF26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Ưu điểm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2B596-3C50-CAF7-E7DA-040ED3AE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Đã đáp ứng đầy đủ chức năng của người dùng. khắc phục được các nhược điểm của phương pháp quản lý truyền thống như:</a:t>
            </a:r>
          </a:p>
          <a:p>
            <a:pPr marL="285750" indent="-285750">
              <a:buFontTx/>
              <a:buChar char="-"/>
            </a:pPr>
            <a:r>
              <a:rPr lang="vi-VN" dirty="0"/>
              <a:t>Quản lý bằng sổ sách, nhân viên phải ghi chép nhiều do đó dẫn đến tình trạng nhầm lẫn.</a:t>
            </a:r>
          </a:p>
          <a:p>
            <a:pPr marL="285750" indent="-285750">
              <a:buFontTx/>
              <a:buChar char="-"/>
            </a:pPr>
            <a:r>
              <a:rPr lang="vi-VN" dirty="0"/>
              <a:t>Quản lý trạng thái hàng hóa bằng các công cụ vật lý nếu sơ ý bị tẩy xóa sẽ mất rất nhiều thời gian và đó cũng là một phần nhỏ nguyên nhân dẫn đến giảm doanh số. </a:t>
            </a:r>
          </a:p>
          <a:p>
            <a:pPr marL="285750" indent="-285750">
              <a:buFontTx/>
              <a:buChar char="-"/>
            </a:pPr>
            <a:r>
              <a:rPr lang="vi-VN" dirty="0"/>
              <a:t>Quá trình nhập, sửa đổi thông tin khó khăn phải tẩy xóa mất thời gian lại tốn kém.</a:t>
            </a:r>
          </a:p>
          <a:p>
            <a:pPr marL="285750" indent="-285750">
              <a:buFontTx/>
              <a:buChar char="-"/>
            </a:pPr>
            <a:r>
              <a:rPr lang="vi-VN" dirty="0"/>
              <a:t> Khi cấp trên cần những thông tin về tình hình cũng như hiện trạng hàng hóa, hóa đơn sẽ cung cấp dễ dàng hơn. </a:t>
            </a:r>
          </a:p>
          <a:p>
            <a:pPr marL="285750" indent="-285750">
              <a:buFontTx/>
              <a:buChar char="-"/>
            </a:pPr>
            <a:r>
              <a:rPr lang="vi-VN" dirty="0"/>
              <a:t>Giao diện thao tác trực quan, không đòi hỏi hiểu biết về công nghệ.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1C7FE-08A5-1007-CE2C-3668ABFD7E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3AA0-4FA4-6523-10E3-52A7A0D8BD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7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9F1B-FD13-213A-C8F0-3828DA79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Nhược điểm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64EF2-13C4-DF7D-ED97-4A91B38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vi-VN" dirty="0"/>
              <a:t>Do hạn chế và trình độ hiểu biết của em chưa nhiều, không thể tránh khỏi những thiếu sót nhất định</a:t>
            </a:r>
          </a:p>
          <a:p>
            <a:pPr>
              <a:buFontTx/>
              <a:buChar char="-"/>
            </a:pPr>
            <a:r>
              <a:rPr lang="vi-VN" dirty="0"/>
              <a:t>Một số chức năng chưa được thêm vào,...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D896A-659E-D064-4F61-C7BA37F9C3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F5E62-6834-9BED-9BAD-684B485626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9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8" y="556344"/>
            <a:ext cx="975360" cy="640515"/>
          </a:xfrm>
        </p:spPr>
        <p:txBody>
          <a:bodyPr/>
          <a:lstStyle/>
          <a:p>
            <a:r>
              <a:rPr lang="en-US" sz="4800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" y="1328057"/>
            <a:ext cx="4066903" cy="901337"/>
          </a:xfrm>
        </p:spPr>
        <p:txBody>
          <a:bodyPr/>
          <a:lstStyle/>
          <a:p>
            <a:pPr algn="l"/>
            <a:r>
              <a:rPr lang="vi-VN" sz="1600" dirty="0"/>
              <a:t>Việc quản lý kho thủ công có nhiều nhược điểm và độ chính xác không cao, mất thời gian, khó quản lý giấy tờ theo thời gian và vất vả</a:t>
            </a:r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05936B-7062-2E6A-9F1C-96841F91B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5403"/>
            <a:ext cx="3805792" cy="393192"/>
          </a:xfrm>
        </p:spPr>
        <p:txBody>
          <a:bodyPr/>
          <a:lstStyle/>
          <a:p>
            <a:pPr algn="l"/>
            <a:r>
              <a:rPr lang="vi-VN" sz="3200" dirty="0"/>
              <a:t>Định nghĩa vấn đề</a:t>
            </a:r>
            <a:endParaRPr lang="en-US" sz="3200" dirty="0"/>
          </a:p>
        </p:txBody>
      </p:sp>
      <p:pic>
        <p:nvPicPr>
          <p:cNvPr id="13" name="Picture Placeholder 12" descr="Front view of a bull">
            <a:extLst>
              <a:ext uri="{FF2B5EF4-FFF2-40B4-BE49-F238E27FC236}">
                <a16:creationId xmlns:a16="http://schemas.microsoft.com/office/drawing/2014/main" id="{989F25BE-2982-5954-29A9-EF7C99CE3C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5E0EF-2E82-92B6-4AC1-9BDD3F0B323B}"/>
              </a:ext>
            </a:extLst>
          </p:cNvPr>
          <p:cNvSpPr txBox="1"/>
          <p:nvPr/>
        </p:nvSpPr>
        <p:spPr>
          <a:xfrm flipH="1">
            <a:off x="176347" y="2685023"/>
            <a:ext cx="406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Phát triển một ứng dụng quản lý có thể đáp ứng được nhu cầu người dùng, và thực hiện tốt hơn.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217DE-B9E4-AE6C-B37C-D9CEFC885AD1}"/>
              </a:ext>
            </a:extLst>
          </p:cNvPr>
          <p:cNvSpPr txBox="1"/>
          <p:nvPr/>
        </p:nvSpPr>
        <p:spPr>
          <a:xfrm>
            <a:off x="17417" y="4628607"/>
            <a:ext cx="4859383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 án phải cho ra được sản phẩm là một ứng dụng quản lý kho sách giáo khoa để sử dụng cho các kho sách cần 1 hệ thống quản lý thông minh hiện đại chính xác cao</a:t>
            </a:r>
            <a:endParaRPr lang="en-U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BD09AA-CDC0-C3E0-3EC7-7356F7A1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62" y="2118079"/>
            <a:ext cx="570186" cy="5701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DFE209-E739-7C74-640A-01ABE6AC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75" y="3779406"/>
            <a:ext cx="570186" cy="5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 descr="Chameleon on twigs&#10;">
            <a:extLst>
              <a:ext uri="{FF2B5EF4-FFF2-40B4-BE49-F238E27FC236}">
                <a16:creationId xmlns:a16="http://schemas.microsoft.com/office/drawing/2014/main" id="{D22FD467-11FE-0FB5-05CF-BDBA6A8CD8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/>
        </p:blipFill>
        <p:spPr/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0495CC77-4D09-9F18-CCCC-D9959144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Mục tiêu đề 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CC582-D150-5945-F21D-9C80F4F469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155" y="4617720"/>
            <a:ext cx="2768019" cy="1164771"/>
          </a:xfrm>
        </p:spPr>
        <p:txBody>
          <a:bodyPr/>
          <a:lstStyle/>
          <a:p>
            <a:r>
              <a:rPr lang="vi-VN" sz="1800" dirty="0"/>
              <a:t>Tạo ra một ứng dụng có thể giúp mọi người quản lý kho hàng một cách dễ dàng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01B97-A773-B547-1494-85D62B6027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8560" y="4617720"/>
            <a:ext cx="1877568" cy="1042416"/>
          </a:xfrm>
        </p:spPr>
        <p:txBody>
          <a:bodyPr/>
          <a:lstStyle/>
          <a:p>
            <a:r>
              <a:rPr lang="vi-VN" sz="1800" dirty="0"/>
              <a:t>Quản lý sách giáo khoa trong kho hàng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7D77D-367C-9ECD-BBFF-53342ABD5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05855" y="4617720"/>
            <a:ext cx="1877568" cy="1164770"/>
          </a:xfrm>
        </p:spPr>
        <p:txBody>
          <a:bodyPr/>
          <a:lstStyle/>
          <a:p>
            <a:r>
              <a:rPr lang="vi-VN" sz="1800" dirty="0"/>
              <a:t>Thực hiện các chức năng người dùng cần thao tác khi sữ dụng ứng dụng ( tìm, xóa, sữa,...)</a:t>
            </a:r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BC413-D3DF-7DCA-C692-E9DFAC6CA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37576" y="4617720"/>
            <a:ext cx="3109395" cy="1295400"/>
          </a:xfrm>
        </p:spPr>
        <p:txBody>
          <a:bodyPr/>
          <a:lstStyle/>
          <a:p>
            <a:r>
              <a:rPr lang="vi-VN" sz="1800" dirty="0"/>
              <a:t>Người dùng phải có tài khoản, tăng tính bảo mật và dễ quản lý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496405-CC54-6CE7-9FDA-F238D1C97E8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2677F-E6B5-7D75-DE25-2A045F2CA4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DF62E9-91AB-8E87-79D3-D591FD1B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2" y="3225489"/>
            <a:ext cx="1339507" cy="13395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94BD28-5643-CD1A-74EF-13C2ACE1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048" y="3181041"/>
            <a:ext cx="1339507" cy="1339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D48F3D-9FEE-8069-2EF8-8202DCB92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74" y="3347983"/>
            <a:ext cx="1213140" cy="12131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596A6F-C345-6FB0-C6A8-78827AC24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446" y="3181041"/>
            <a:ext cx="1339507" cy="13395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7A96EF-073A-890A-2B6B-76245AB9CF84}"/>
              </a:ext>
            </a:extLst>
          </p:cNvPr>
          <p:cNvSpPr txBox="1"/>
          <p:nvPr/>
        </p:nvSpPr>
        <p:spPr>
          <a:xfrm>
            <a:off x="877824" y="1621580"/>
            <a:ext cx="231517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vi-VN" sz="5400" dirty="0">
                <a:solidFill>
                  <a:schemeClr val="bg1"/>
                </a:solidFill>
              </a:rPr>
              <a:t>02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99A9F5-BB05-D21C-7988-A26F41AD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77554"/>
            <a:ext cx="5138493" cy="1062037"/>
          </a:xfrm>
        </p:spPr>
        <p:txBody>
          <a:bodyPr/>
          <a:lstStyle/>
          <a:p>
            <a:r>
              <a:rPr lang="vi-VN" sz="3600" dirty="0"/>
              <a:t>Chức năng ứng dụng</a:t>
            </a:r>
            <a:br>
              <a:rPr lang="vi-VN" sz="3600" dirty="0"/>
            </a:br>
            <a:r>
              <a:rPr lang="vi-VN" sz="3600" dirty="0"/>
              <a:t>03</a:t>
            </a:r>
            <a:endParaRPr lang="en-US" sz="3600" dirty="0"/>
          </a:p>
        </p:txBody>
      </p:sp>
      <p:grpSp>
        <p:nvGrpSpPr>
          <p:cNvPr id="6" name="Group 5" descr="Circle graphic">
            <a:extLst>
              <a:ext uri="{FF2B5EF4-FFF2-40B4-BE49-F238E27FC236}">
                <a16:creationId xmlns:a16="http://schemas.microsoft.com/office/drawing/2014/main" id="{22BD9747-E32F-9DF7-4463-D205C80EB3F3}"/>
              </a:ext>
            </a:extLst>
          </p:cNvPr>
          <p:cNvGrpSpPr/>
          <p:nvPr/>
        </p:nvGrpSpPr>
        <p:grpSpPr>
          <a:xfrm>
            <a:off x="1114698" y="2299056"/>
            <a:ext cx="9518468" cy="1765472"/>
            <a:chOff x="995854" y="2890827"/>
            <a:chExt cx="10206761" cy="1883244"/>
          </a:xfrm>
        </p:grpSpPr>
        <p:cxnSp>
          <p:nvCxnSpPr>
            <p:cNvPr id="7" name="Curved Connector 35">
              <a:extLst>
                <a:ext uri="{FF2B5EF4-FFF2-40B4-BE49-F238E27FC236}">
                  <a16:creationId xmlns:a16="http://schemas.microsoft.com/office/drawing/2014/main" id="{CBDC42FF-F044-8049-C5CE-7F7664503F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17923" y="2854484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38">
              <a:extLst>
                <a:ext uri="{FF2B5EF4-FFF2-40B4-BE49-F238E27FC236}">
                  <a16:creationId xmlns:a16="http://schemas.microsoft.com/office/drawing/2014/main" id="{06D78F5F-EBEB-EBDE-3C9B-5147AF428FA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36522" y="2938000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36">
              <a:extLst>
                <a:ext uri="{FF2B5EF4-FFF2-40B4-BE49-F238E27FC236}">
                  <a16:creationId xmlns:a16="http://schemas.microsoft.com/office/drawing/2014/main" id="{40CE8FFA-6CDD-F854-6634-055C583C3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82" y="1725598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DDEA5D-0121-6A92-580A-D3401422E105}"/>
                </a:ext>
              </a:extLst>
            </p:cNvPr>
            <p:cNvSpPr/>
            <p:nvPr/>
          </p:nvSpPr>
          <p:spPr>
            <a:xfrm>
              <a:off x="995854" y="2908403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Quản lý nhân viên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3E8827-DA9B-A4B7-0AB6-4BAF5D072F5C}"/>
                </a:ext>
              </a:extLst>
            </p:cNvPr>
            <p:cNvSpPr/>
            <p:nvPr/>
          </p:nvSpPr>
          <p:spPr>
            <a:xfrm>
              <a:off x="3782077" y="2925979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Quản lý kho SGK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80CA2C-9552-B1B0-21E5-532D37C974DF}"/>
                </a:ext>
              </a:extLst>
            </p:cNvPr>
            <p:cNvSpPr/>
            <p:nvPr/>
          </p:nvSpPr>
          <p:spPr>
            <a:xfrm>
              <a:off x="6680899" y="2908403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Quản lý nhập kho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CF94F-8ABA-081F-6F59-7DB5B374DEE2}"/>
                </a:ext>
              </a:extLst>
            </p:cNvPr>
            <p:cNvSpPr/>
            <p:nvPr/>
          </p:nvSpPr>
          <p:spPr>
            <a:xfrm>
              <a:off x="9354523" y="2890827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Quản lý xuất kho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AA8E4-9E78-6176-9911-5A8807E66248}"/>
                </a:ext>
              </a:extLst>
            </p:cNvPr>
            <p:cNvSpPr txBox="1"/>
            <p:nvPr/>
          </p:nvSpPr>
          <p:spPr>
            <a:xfrm>
              <a:off x="3547174" y="3268413"/>
              <a:ext cx="23178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600" dirty="0">
                <a:solidFill>
                  <a:srgbClr val="1C4C3C"/>
                </a:solidFill>
              </a:endParaRPr>
            </a:p>
          </p:txBody>
        </p:sp>
      </p:grpSp>
      <p:pic>
        <p:nvPicPr>
          <p:cNvPr id="22" name="Picture Placeholder 21" descr="White rectangle on top of green leaves">
            <a:extLst>
              <a:ext uri="{FF2B5EF4-FFF2-40B4-BE49-F238E27FC236}">
                <a16:creationId xmlns:a16="http://schemas.microsoft.com/office/drawing/2014/main" id="{51578C4F-0D3F-820D-E214-BAEFAC66A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" r="109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4AE9D-2779-30F8-B7C9-3902DEA019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D57EAF-15CD-D1EB-AEA7-A2A339FEA1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A36463-9C57-5352-A017-6DD23511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58834" y="2055362"/>
            <a:ext cx="802318" cy="8023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C06A15-56E2-CFC5-A4AF-B01FF7F1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50" y="2055362"/>
            <a:ext cx="802319" cy="8023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156723-C151-2B50-E5E1-7CD3B7E41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025" y="1934634"/>
            <a:ext cx="931748" cy="9317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4FDB26D-356E-DCCF-2D69-5E2C9AF3A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467" y="1938673"/>
            <a:ext cx="931748" cy="9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01AC2C6-E7E2-C85C-29AC-71DC976E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98" y="347472"/>
            <a:ext cx="4110446" cy="1576160"/>
          </a:xfrm>
        </p:spPr>
        <p:txBody>
          <a:bodyPr/>
          <a:lstStyle/>
          <a:p>
            <a:r>
              <a:rPr lang="vi-VN" dirty="0"/>
              <a:t>Thử nghiệm hệ thống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F1D745-3A8E-588D-8DC9-5D68C642D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3219" y="2182804"/>
            <a:ext cx="2100507" cy="847344"/>
          </a:xfrm>
        </p:spPr>
        <p:txBody>
          <a:bodyPr/>
          <a:lstStyle/>
          <a:p>
            <a:r>
              <a:rPr lang="vi-VN" sz="6600" dirty="0"/>
              <a:t>04</a:t>
            </a:r>
            <a:endParaRPr lang="en-US" sz="6600" dirty="0"/>
          </a:p>
        </p:txBody>
      </p:sp>
      <p:pic>
        <p:nvPicPr>
          <p:cNvPr id="26" name="Picture Placeholder 25" descr="Patterned coral against blue&#10;">
            <a:extLst>
              <a:ext uri="{FF2B5EF4-FFF2-40B4-BE49-F238E27FC236}">
                <a16:creationId xmlns:a16="http://schemas.microsoft.com/office/drawing/2014/main" id="{A59349F3-8651-2ED7-8A24-59C80D38B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5AA35293-E532-7787-3B18-316A3DFA34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20AC3B6-8BC3-CF8D-1BA9-D7F24C372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497998-C380-DD74-740D-D0B057C7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38" y="101390"/>
            <a:ext cx="5944601" cy="59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422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557349"/>
            <a:ext cx="6793121" cy="888274"/>
          </a:xfrm>
        </p:spPr>
        <p:txBody>
          <a:bodyPr/>
          <a:lstStyle/>
          <a:p>
            <a:r>
              <a:rPr lang="vi-VN" sz="4800" dirty="0"/>
              <a:t>Hệ Thống quản lí kho sách giáo khoa</a:t>
            </a:r>
            <a:endParaRPr lang="en-US" sz="48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990C907-F6DB-282D-47DC-EB344FC1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68" y="1519855"/>
            <a:ext cx="6671202" cy="52639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A71A5A-6685-1D86-52B9-793D16E77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784" y="1443367"/>
            <a:ext cx="7076740" cy="54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4BFB-7D61-E860-670D-35784D0A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51" y="0"/>
            <a:ext cx="4865752" cy="907748"/>
          </a:xfrm>
        </p:spPr>
        <p:txBody>
          <a:bodyPr/>
          <a:lstStyle/>
          <a:p>
            <a:r>
              <a:rPr lang="vi-VN" sz="3200" dirty="0"/>
              <a:t>Đăng nhập Nhân viên</a:t>
            </a:r>
            <a:endParaRPr lang="en-US" sz="3200" dirty="0"/>
          </a:p>
        </p:txBody>
      </p:sp>
      <p:pic>
        <p:nvPicPr>
          <p:cNvPr id="8" name="Picture Placeholder 7" descr="Close-up of green leaf with dewdrops all over&#10;">
            <a:extLst>
              <a:ext uri="{FF2B5EF4-FFF2-40B4-BE49-F238E27FC236}">
                <a16:creationId xmlns:a16="http://schemas.microsoft.com/office/drawing/2014/main" id="{568165E1-339D-11F5-3CA4-F29470C805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" b="137"/>
          <a:stretch/>
        </p:blipFill>
        <p:spPr>
          <a:xfrm>
            <a:off x="5007429" y="0"/>
            <a:ext cx="7196763" cy="685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0CE36-3DC4-794E-B7B1-6969DFD1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5065-AC96-426F-58D2-F8D481D0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99" y="907748"/>
            <a:ext cx="6582260" cy="578762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7A3E578-25F5-92BB-75AC-93DC796CF1CF}"/>
              </a:ext>
            </a:extLst>
          </p:cNvPr>
          <p:cNvSpPr/>
          <p:nvPr/>
        </p:nvSpPr>
        <p:spPr>
          <a:xfrm>
            <a:off x="5222803" y="6136413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EAB2320-55A1-0F8E-71C6-96FC0D31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238379"/>
            <a:ext cx="3198223" cy="782465"/>
          </a:xfrm>
        </p:spPr>
        <p:txBody>
          <a:bodyPr/>
          <a:lstStyle/>
          <a:p>
            <a:r>
              <a:rPr lang="vi-VN" dirty="0"/>
              <a:t>Xác thực 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7EF9C0A9-E45F-6E88-A421-814BC7E50D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FAEB76B-FDD3-4572-F53B-DD23FA78DE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53C43-4A69-24B0-EA25-65D1D0D9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61" y="1031647"/>
            <a:ext cx="5555623" cy="4794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5DE16-E35A-AEEA-09F6-18E0AB187451}"/>
              </a:ext>
            </a:extLst>
          </p:cNvPr>
          <p:cNvSpPr txBox="1"/>
          <p:nvPr/>
        </p:nvSpPr>
        <p:spPr>
          <a:xfrm>
            <a:off x="8316684" y="2255519"/>
            <a:ext cx="192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Nhập vào tài khoản đã quên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8D48CB-E638-DBB4-AB7E-9FEEF261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489675" y="2255518"/>
            <a:ext cx="922805" cy="827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73977D-14C8-9F45-66A2-9CACC17C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91" y="4890053"/>
            <a:ext cx="639889" cy="6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9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710</TotalTime>
  <Words>529</Words>
  <Application>Microsoft Office PowerPoint</Application>
  <PresentationFormat>Widescreen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Calibri</vt:lpstr>
      <vt:lpstr>Sabon Next LT</vt:lpstr>
      <vt:lpstr>Office Theme</vt:lpstr>
      <vt:lpstr>Quản LÍ KHO SGK</vt:lpstr>
      <vt:lpstr>Nội dung thuyết trình</vt:lpstr>
      <vt:lpstr>01</vt:lpstr>
      <vt:lpstr>Mục tiêu đề tài</vt:lpstr>
      <vt:lpstr>Chức năng ứng dụng 03</vt:lpstr>
      <vt:lpstr>Thử nghiệm hệ thống</vt:lpstr>
      <vt:lpstr>Hệ Thống quản lí kho sách giáo khoa</vt:lpstr>
      <vt:lpstr>Đăng nhập Nhân viên</vt:lpstr>
      <vt:lpstr>Xác thực </vt:lpstr>
      <vt:lpstr>Lấy mã trên gmail người dùng</vt:lpstr>
      <vt:lpstr>Đăng nhập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Ưu điểm</vt:lpstr>
      <vt:lpstr>Nhược điểm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LÍ KHO SGK</dc:title>
  <dc:creator>Thịnh Nguyễn Thanh</dc:creator>
  <cp:lastModifiedBy>Thịnh Nguyễn Thanh</cp:lastModifiedBy>
  <cp:revision>2</cp:revision>
  <dcterms:created xsi:type="dcterms:W3CDTF">2022-12-16T11:33:38Z</dcterms:created>
  <dcterms:modified xsi:type="dcterms:W3CDTF">2022-12-16T23:27:46Z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